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1" r:id="rId4"/>
    <p:sldId id="272" r:id="rId5"/>
    <p:sldId id="274" r:id="rId6"/>
    <p:sldId id="273" r:id="rId7"/>
    <p:sldId id="275" r:id="rId8"/>
    <p:sldId id="276" r:id="rId9"/>
    <p:sldId id="278" r:id="rId10"/>
    <p:sldId id="277" r:id="rId11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5"/>
    <p:restoredTop sz="94679"/>
  </p:normalViewPr>
  <p:slideViewPr>
    <p:cSldViewPr>
      <p:cViewPr>
        <p:scale>
          <a:sx n="80" d="100"/>
          <a:sy n="80" d="100"/>
        </p:scale>
        <p:origin x="864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tags" Target="tags/tag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1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8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5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10668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think-cell Slide" r:id="rId15" imgW="270" imgH="270" progId="TCLayout.ActiveDocument.1">
                  <p:embed/>
                </p:oleObj>
              </mc:Choice>
              <mc:Fallback>
                <p:oleObj name="think-cell Slid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B7F8-3E7A-4B88-95C8-1111BEEF5CF4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DAA0B-47AB-4EE5-839B-11BD3905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Talk@Talking.im" TargetMode="External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hyperlink" Target="https://www.facebook.com/TalkingIm/" TargetMode="External"/><Relationship Id="rId8" Type="http://schemas.openxmlformats.org/officeDocument/2006/relationships/hyperlink" Target="https://twitter.com/havetalking" TargetMode="External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9.em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Transformation through Robotics Process 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72390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Workforce Cloning to Workflow Discovery</a:t>
            </a:r>
          </a:p>
          <a:p>
            <a:r>
              <a:rPr lang="en-US" dirty="0" smtClean="0"/>
              <a:t>Talking 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rabhat@Talking.im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911225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28" y="1584533"/>
            <a:ext cx="2131571" cy="31186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710"/>
            <a:ext cx="8229600" cy="19050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Make your organization truly digital.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Do You know that Robotics can standardize your Enterprise IT!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2686509"/>
            <a:ext cx="40366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Contact us to find more </a:t>
            </a:r>
            <a:r>
              <a:rPr lang="en-US" b="1" dirty="0" smtClean="0">
                <a:solidFill>
                  <a:srgbClr val="0070C0"/>
                </a:solidFill>
                <a:hlinkClick r:id="rId3"/>
              </a:rPr>
              <a:t>Talk@Talking.im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     Demo, Consulting, Training, Advise</a:t>
            </a:r>
          </a:p>
          <a:p>
            <a:r>
              <a:rPr lang="en-US" b="1" dirty="0">
                <a:solidFill>
                  <a:srgbClr val="0070C0"/>
                </a:solidFill>
              </a:rPr>
              <a:t>	</a:t>
            </a:r>
            <a:endParaRPr lang="en-US" b="1" dirty="0" smtClean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26" y="4267200"/>
            <a:ext cx="812800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26" y="4912895"/>
            <a:ext cx="812800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26" y="5563929"/>
            <a:ext cx="812800" cy="812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8221" y="4460498"/>
            <a:ext cx="136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7"/>
              </a:rPr>
              <a:t>TalkingIm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608221" y="5134629"/>
            <a:ext cx="1886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8"/>
              </a:rPr>
              <a:t>@</a:t>
            </a:r>
            <a:r>
              <a:rPr lang="en-US" sz="2400" dirty="0" err="1" smtClean="0">
                <a:hlinkClick r:id="rId8"/>
              </a:rPr>
              <a:t>havetalking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608221" y="5785663"/>
            <a:ext cx="38313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www.linkedin.com</a:t>
            </a:r>
            <a:r>
              <a:rPr lang="en-US" sz="1600" dirty="0"/>
              <a:t>/company/talking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6000" y="4433669"/>
            <a:ext cx="27503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Singapore  +65 8493 6994</a:t>
            </a:r>
          </a:p>
          <a:p>
            <a:r>
              <a:rPr lang="en-US" dirty="0" smtClean="0"/>
              <a:t>Bangalore +91 8600053202</a:t>
            </a:r>
          </a:p>
          <a:p>
            <a:r>
              <a:rPr lang="en-US" dirty="0" smtClean="0">
                <a:hlinkClick r:id="rId3"/>
              </a:rPr>
              <a:t>Talk@Talking.im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Talking.im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032" y="5661518"/>
            <a:ext cx="2654968" cy="11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Ideal Process</a:t>
            </a:r>
            <a:br>
              <a:rPr lang="en-US" dirty="0" smtClean="0"/>
            </a:br>
            <a:r>
              <a:rPr lang="en-US" dirty="0" smtClean="0"/>
              <a:t>4 Bot/4 Steps/0 Degree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198120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38200" y="4876800"/>
            <a:ext cx="54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8200" y="3048000"/>
            <a:ext cx="54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3962400"/>
            <a:ext cx="54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838200" y="1981200"/>
            <a:ext cx="54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8200" y="5854700"/>
            <a:ext cx="54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24200" y="3238500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Confirm </a:t>
            </a:r>
            <a:r>
              <a:rPr lang="en-US" sz="1000" smtClean="0"/>
              <a:t>&amp; Release</a:t>
            </a:r>
            <a:endParaRPr lang="en-US" sz="1000"/>
          </a:p>
        </p:txBody>
      </p:sp>
      <p:sp>
        <p:nvSpPr>
          <p:cNvPr id="23" name="Rectangle 22"/>
          <p:cNvSpPr/>
          <p:nvPr/>
        </p:nvSpPr>
        <p:spPr>
          <a:xfrm>
            <a:off x="2095500" y="2278063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Fetch Data </a:t>
            </a:r>
            <a:r>
              <a:rPr lang="en-US" sz="1000" smtClean="0"/>
              <a:t>&amp; Aggregate</a:t>
            </a:r>
            <a:endParaRPr lang="en-US" sz="1000"/>
          </a:p>
        </p:txBody>
      </p:sp>
      <p:sp>
        <p:nvSpPr>
          <p:cNvPr id="24" name="Rectangle 23"/>
          <p:cNvSpPr/>
          <p:nvPr/>
        </p:nvSpPr>
        <p:spPr>
          <a:xfrm>
            <a:off x="4152900" y="4121151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Verify 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5257800" y="5111750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Record </a:t>
            </a:r>
            <a:r>
              <a:rPr lang="en-US" sz="1000" smtClean="0"/>
              <a:t>&amp;Disburse</a:t>
            </a:r>
            <a:endParaRPr 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948592" y="2329934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Maker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73251" y="3320534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7872" y="4234934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0224" y="5181084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cxnSp>
        <p:nvCxnSpPr>
          <p:cNvPr id="31" name="Curved Connector 30"/>
          <p:cNvCxnSpPr>
            <a:stCxn id="23" idx="3"/>
            <a:endCxn id="22" idx="0"/>
          </p:cNvCxnSpPr>
          <p:nvPr/>
        </p:nvCxnSpPr>
        <p:spPr>
          <a:xfrm>
            <a:off x="2933700" y="2544763"/>
            <a:ext cx="609600" cy="6937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2" idx="3"/>
            <a:endCxn id="24" idx="0"/>
          </p:cNvCxnSpPr>
          <p:nvPr/>
        </p:nvCxnSpPr>
        <p:spPr>
          <a:xfrm>
            <a:off x="3962400" y="3505200"/>
            <a:ext cx="609600" cy="6159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4" idx="3"/>
            <a:endCxn id="25" idx="0"/>
          </p:cNvCxnSpPr>
          <p:nvPr/>
        </p:nvCxnSpPr>
        <p:spPr>
          <a:xfrm>
            <a:off x="4991100" y="4387851"/>
            <a:ext cx="685800" cy="7238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iangle 37"/>
          <p:cNvSpPr/>
          <p:nvPr/>
        </p:nvSpPr>
        <p:spPr>
          <a:xfrm rot="5400000">
            <a:off x="4927063" y="3683536"/>
            <a:ext cx="3886200" cy="481529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276084" y="1997492"/>
            <a:ext cx="14735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Process design is fed to bots, who learn in ensemble to identify standard classes of processes and their factors(Frequency, markers</a:t>
            </a:r>
            <a:r>
              <a:rPr lang="en-US" smtClean="0"/>
              <a:t>, identifiers, etc.)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1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757"/>
            <a:ext cx="8229600" cy="80168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Setup – Ideal Process Map for Workflow </a:t>
            </a:r>
            <a:br>
              <a:rPr lang="en-US" sz="2800" dirty="0" smtClean="0"/>
            </a:br>
            <a:r>
              <a:rPr lang="en-US" sz="2200" dirty="0" smtClean="0"/>
              <a:t>4 Bot/4 Steps/0 Degree</a:t>
            </a: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198120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38200" y="4876800"/>
            <a:ext cx="543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8200" y="3048000"/>
            <a:ext cx="543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8200" y="3962400"/>
            <a:ext cx="543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838200" y="1981200"/>
            <a:ext cx="543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8200" y="5854700"/>
            <a:ext cx="543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24200" y="3238500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Confirm </a:t>
            </a:r>
            <a:r>
              <a:rPr lang="en-US" sz="1000" smtClean="0"/>
              <a:t>&amp; Release</a:t>
            </a:r>
            <a:endParaRPr lang="en-US" sz="1000"/>
          </a:p>
        </p:txBody>
      </p:sp>
      <p:sp>
        <p:nvSpPr>
          <p:cNvPr id="23" name="Rectangle 22"/>
          <p:cNvSpPr/>
          <p:nvPr/>
        </p:nvSpPr>
        <p:spPr>
          <a:xfrm>
            <a:off x="2095500" y="2278063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Fetch Data </a:t>
            </a:r>
            <a:r>
              <a:rPr lang="en-US" sz="1000" smtClean="0"/>
              <a:t>&amp; Aggregate</a:t>
            </a:r>
            <a:endParaRPr lang="en-US" sz="1000"/>
          </a:p>
        </p:txBody>
      </p:sp>
      <p:sp>
        <p:nvSpPr>
          <p:cNvPr id="24" name="Rectangle 23"/>
          <p:cNvSpPr/>
          <p:nvPr/>
        </p:nvSpPr>
        <p:spPr>
          <a:xfrm>
            <a:off x="4152900" y="4121151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Verify 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5257800" y="5111750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Record &amp; Disburse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948592" y="2329934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Maker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73251" y="3320534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7872" y="4234934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0224" y="5181084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cxnSp>
        <p:nvCxnSpPr>
          <p:cNvPr id="31" name="Curved Connector 30"/>
          <p:cNvCxnSpPr>
            <a:stCxn id="23" idx="3"/>
            <a:endCxn id="22" idx="0"/>
          </p:cNvCxnSpPr>
          <p:nvPr/>
        </p:nvCxnSpPr>
        <p:spPr>
          <a:xfrm>
            <a:off x="2933700" y="2544763"/>
            <a:ext cx="609600" cy="6937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2" idx="3"/>
            <a:endCxn id="24" idx="0"/>
          </p:cNvCxnSpPr>
          <p:nvPr/>
        </p:nvCxnSpPr>
        <p:spPr>
          <a:xfrm>
            <a:off x="3962400" y="3505200"/>
            <a:ext cx="609600" cy="6159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4" idx="3"/>
            <a:endCxn id="25" idx="0"/>
          </p:cNvCxnSpPr>
          <p:nvPr/>
        </p:nvCxnSpPr>
        <p:spPr>
          <a:xfrm>
            <a:off x="4991100" y="4387851"/>
            <a:ext cx="685800" cy="7238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iangle 37"/>
          <p:cNvSpPr/>
          <p:nvPr/>
        </p:nvSpPr>
        <p:spPr>
          <a:xfrm rot="5400000">
            <a:off x="4927063" y="3683536"/>
            <a:ext cx="3886200" cy="481529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276084" y="1997492"/>
            <a:ext cx="14735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Process design is fed to bots, who learn in ensemble to identify standard classes of processes and their factors(Frequency, markers</a:t>
            </a:r>
            <a:r>
              <a:rPr lang="en-US" smtClean="0"/>
              <a:t>, identifiers, etc.)  </a:t>
            </a:r>
            <a:endParaRPr lang="en-US" dirty="0"/>
          </a:p>
        </p:txBody>
      </p: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76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105" y="1636711"/>
            <a:ext cx="5962522" cy="80168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Learning – Real Process Map for Workflow </a:t>
            </a:r>
            <a:br>
              <a:rPr lang="en-US" sz="2800" dirty="0" smtClean="0"/>
            </a:br>
            <a:r>
              <a:rPr lang="en-US" sz="2200" dirty="0" smtClean="0"/>
              <a:t>4 Bot/8 Steps/2 Degree</a:t>
            </a: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79528" y="2514599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12728" y="5410199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2728" y="3581399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2728" y="4495799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728" y="2514599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12728" y="6400799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6000" y="3771899"/>
            <a:ext cx="71198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Confirm </a:t>
            </a:r>
            <a:r>
              <a:rPr lang="en-US" sz="1000" smtClean="0"/>
              <a:t>&amp; Release</a:t>
            </a:r>
            <a:endParaRPr lang="en-US" sz="1000"/>
          </a:p>
        </p:txBody>
      </p:sp>
      <p:sp>
        <p:nvSpPr>
          <p:cNvPr id="23" name="Rectangle 22"/>
          <p:cNvSpPr/>
          <p:nvPr/>
        </p:nvSpPr>
        <p:spPr>
          <a:xfrm>
            <a:off x="1470028" y="2811462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Fetch Data </a:t>
            </a:r>
            <a:r>
              <a:rPr lang="en-US" sz="1000" smtClean="0"/>
              <a:t>&amp; Aggregate</a:t>
            </a:r>
            <a:endParaRPr lang="en-US" sz="1000"/>
          </a:p>
        </p:txBody>
      </p:sp>
      <p:sp>
        <p:nvSpPr>
          <p:cNvPr id="24" name="Rectangle 23"/>
          <p:cNvSpPr/>
          <p:nvPr/>
        </p:nvSpPr>
        <p:spPr>
          <a:xfrm>
            <a:off x="3886200" y="4654550"/>
            <a:ext cx="5334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Verify 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5448300" y="5645149"/>
            <a:ext cx="8382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Record &amp; Disburse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23120" y="2863333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Maker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7779" y="3853933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0" y="4768333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4752" y="5714483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cxnSp>
        <p:nvCxnSpPr>
          <p:cNvPr id="31" name="Curved Connector 30"/>
          <p:cNvCxnSpPr>
            <a:stCxn id="23" idx="3"/>
            <a:endCxn id="22" idx="0"/>
          </p:cNvCxnSpPr>
          <p:nvPr/>
        </p:nvCxnSpPr>
        <p:spPr>
          <a:xfrm>
            <a:off x="2308228" y="3078162"/>
            <a:ext cx="333762" cy="6937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2" idx="3"/>
            <a:endCxn id="37" idx="1"/>
          </p:cNvCxnSpPr>
          <p:nvPr/>
        </p:nvCxnSpPr>
        <p:spPr>
          <a:xfrm>
            <a:off x="2997980" y="4038599"/>
            <a:ext cx="202420" cy="48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4" idx="3"/>
            <a:endCxn id="3" idx="1"/>
          </p:cNvCxnSpPr>
          <p:nvPr/>
        </p:nvCxnSpPr>
        <p:spPr>
          <a:xfrm>
            <a:off x="4419600" y="4921250"/>
            <a:ext cx="381000" cy="156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iangle 37"/>
          <p:cNvSpPr/>
          <p:nvPr/>
        </p:nvSpPr>
        <p:spPr>
          <a:xfrm rot="5400000">
            <a:off x="4927063" y="4216935"/>
            <a:ext cx="3886200" cy="481529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206928" y="3283410"/>
            <a:ext cx="1791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Ideal </a:t>
            </a:r>
            <a:r>
              <a:rPr lang="en-US" sz="1600" dirty="0" smtClean="0"/>
              <a:t>Process Setup</a:t>
            </a:r>
          </a:p>
          <a:p>
            <a:r>
              <a:rPr lang="en-US" sz="16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Map is F</a:t>
            </a:r>
            <a:r>
              <a:rPr lang="en-US" sz="1600" dirty="0" smtClean="0"/>
              <a:t>ed </a:t>
            </a:r>
            <a:r>
              <a:rPr lang="en-US" sz="1600" dirty="0" smtClean="0"/>
              <a:t>to </a:t>
            </a:r>
            <a:r>
              <a:rPr lang="en-US" sz="1600" dirty="0" smtClean="0"/>
              <a:t>bots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Select bot types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</p:txBody>
      </p: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iamond 2"/>
          <p:cNvSpPr/>
          <p:nvPr/>
        </p:nvSpPr>
        <p:spPr>
          <a:xfrm>
            <a:off x="4800600" y="4615933"/>
            <a:ext cx="685800" cy="641866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3200400" y="3707658"/>
            <a:ext cx="598487" cy="671575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urved Connector 39"/>
          <p:cNvCxnSpPr>
            <a:stCxn id="37" idx="2"/>
            <a:endCxn id="24" idx="1"/>
          </p:cNvCxnSpPr>
          <p:nvPr/>
        </p:nvCxnSpPr>
        <p:spPr>
          <a:xfrm rot="16200000" flipH="1">
            <a:off x="3421914" y="4456963"/>
            <a:ext cx="542017" cy="3865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048000" y="2834304"/>
            <a:ext cx="5334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Verify </a:t>
            </a:r>
            <a:endParaRPr lang="en-US" sz="1000" dirty="0"/>
          </a:p>
        </p:txBody>
      </p:sp>
      <p:cxnSp>
        <p:nvCxnSpPr>
          <p:cNvPr id="42" name="Curved Connector 41"/>
          <p:cNvCxnSpPr>
            <a:stCxn id="37" idx="0"/>
            <a:endCxn id="41" idx="2"/>
          </p:cNvCxnSpPr>
          <p:nvPr/>
        </p:nvCxnSpPr>
        <p:spPr>
          <a:xfrm rot="16200000" flipV="1">
            <a:off x="3237195" y="3445209"/>
            <a:ext cx="339954" cy="184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14800" y="3767053"/>
            <a:ext cx="71198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Confirm </a:t>
            </a:r>
            <a:r>
              <a:rPr lang="en-US" sz="1000" smtClean="0"/>
              <a:t>&amp; Release</a:t>
            </a:r>
            <a:endParaRPr lang="en-US" sz="1000"/>
          </a:p>
        </p:txBody>
      </p:sp>
      <p:cxnSp>
        <p:nvCxnSpPr>
          <p:cNvPr id="47" name="Curved Connector 46"/>
          <p:cNvCxnSpPr>
            <a:stCxn id="41" idx="1"/>
            <a:endCxn id="22" idx="0"/>
          </p:cNvCxnSpPr>
          <p:nvPr/>
        </p:nvCxnSpPr>
        <p:spPr>
          <a:xfrm rot="10800000" flipV="1">
            <a:off x="2641990" y="3101003"/>
            <a:ext cx="406010" cy="6708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6" idx="2"/>
            <a:endCxn id="24" idx="0"/>
          </p:cNvCxnSpPr>
          <p:nvPr/>
        </p:nvCxnSpPr>
        <p:spPr>
          <a:xfrm rot="5400000">
            <a:off x="4134797" y="4318556"/>
            <a:ext cx="354097" cy="31789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" idx="2"/>
            <a:endCxn id="25" idx="1"/>
          </p:cNvCxnSpPr>
          <p:nvPr/>
        </p:nvCxnSpPr>
        <p:spPr>
          <a:xfrm rot="16200000" flipH="1">
            <a:off x="4968875" y="5432424"/>
            <a:ext cx="654050" cy="3048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029200" y="2811462"/>
            <a:ext cx="5334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Verify </a:t>
            </a:r>
            <a:endParaRPr lang="en-US" sz="1000" dirty="0"/>
          </a:p>
        </p:txBody>
      </p:sp>
      <p:cxnSp>
        <p:nvCxnSpPr>
          <p:cNvPr id="64" name="Curved Connector 63"/>
          <p:cNvCxnSpPr>
            <a:stCxn id="58" idx="1"/>
            <a:endCxn id="46" idx="0"/>
          </p:cNvCxnSpPr>
          <p:nvPr/>
        </p:nvCxnSpPr>
        <p:spPr>
          <a:xfrm rot="10800000" flipV="1">
            <a:off x="4470790" y="3078161"/>
            <a:ext cx="558410" cy="688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3" idx="3"/>
            <a:endCxn id="58" idx="2"/>
          </p:cNvCxnSpPr>
          <p:nvPr/>
        </p:nvCxnSpPr>
        <p:spPr>
          <a:xfrm flipH="1" flipV="1">
            <a:off x="5295900" y="3344862"/>
            <a:ext cx="190500" cy="1592004"/>
          </a:xfrm>
          <a:prstGeom prst="curvedConnector4">
            <a:avLst>
              <a:gd name="adj1" fmla="val -120000"/>
              <a:gd name="adj2" fmla="val 60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370382" y="266333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smtClean="0"/>
              <a:t>1</a:t>
            </a:r>
            <a:endParaRPr lang="en-US" sz="1000" b="1"/>
          </a:p>
        </p:txBody>
      </p:sp>
      <p:sp>
        <p:nvSpPr>
          <p:cNvPr id="78" name="TextBox 77"/>
          <p:cNvSpPr txBox="1"/>
          <p:nvPr/>
        </p:nvSpPr>
        <p:spPr>
          <a:xfrm>
            <a:off x="3822600" y="44957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3</a:t>
            </a:r>
            <a:endParaRPr lang="en-US" sz="8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365400" y="27431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4</a:t>
            </a:r>
            <a:endParaRPr lang="en-US" sz="8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4038600" y="36575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6</a:t>
            </a:r>
            <a:endParaRPr lang="en-US" sz="8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4965600" y="26669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5</a:t>
            </a:r>
            <a:endParaRPr lang="en-US" sz="8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213000" y="36575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7</a:t>
            </a:r>
            <a:endParaRPr lang="en-US" sz="8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5334000" y="54863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8</a:t>
            </a:r>
            <a:endParaRPr lang="en-US" sz="8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2284191" y="3670199"/>
            <a:ext cx="216000" cy="2163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b="1" smtClean="0"/>
              <a:t>2</a:t>
            </a:r>
            <a:endParaRPr lang="en-US" sz="10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4800600" y="4584599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6</a:t>
            </a:r>
            <a:endParaRPr lang="en-US" sz="800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315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118163"/>
            <a:ext cx="6438900" cy="80168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Test</a:t>
            </a:r>
            <a:r>
              <a:rPr lang="en-US" sz="2800" dirty="0" smtClean="0"/>
              <a:t> </a:t>
            </a:r>
            <a:r>
              <a:rPr lang="en-US" sz="2800" dirty="0" smtClean="0"/>
              <a:t>– </a:t>
            </a:r>
            <a:r>
              <a:rPr lang="en-US" sz="2800" dirty="0" smtClean="0"/>
              <a:t>Evaluate consistency of generated model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200" dirty="0" smtClean="0"/>
              <a:t>100% consensus in </a:t>
            </a:r>
            <a:r>
              <a:rPr lang="en-US" sz="2200" dirty="0"/>
              <a:t>5</a:t>
            </a:r>
            <a:r>
              <a:rPr lang="en-US" sz="2200" dirty="0" smtClean="0"/>
              <a:t> steps/3 require manual control</a:t>
            </a: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79528" y="198120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12728" y="4876800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2728" y="3048000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2728" y="3962400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2728" y="1981200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12728" y="5867400"/>
            <a:ext cx="615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6000" y="3238500"/>
            <a:ext cx="71198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Confirm </a:t>
            </a:r>
            <a:r>
              <a:rPr lang="en-US" sz="1000" smtClean="0">
                <a:solidFill>
                  <a:srgbClr val="92D050"/>
                </a:solidFill>
              </a:rPr>
              <a:t>&amp; Release</a:t>
            </a:r>
            <a:endParaRPr lang="en-US" sz="1000">
              <a:solidFill>
                <a:srgbClr val="92D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028" y="2278063"/>
            <a:ext cx="8382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Fetch Data &amp; Aggregate</a:t>
            </a:r>
            <a:endParaRPr lang="en-US" sz="1000" dirty="0">
              <a:solidFill>
                <a:srgbClr val="92D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86200" y="4121151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Verify </a:t>
            </a:r>
            <a:endParaRPr lang="en-US" sz="1000" dirty="0">
              <a:solidFill>
                <a:srgbClr val="92D05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48300" y="5111750"/>
            <a:ext cx="8382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Record &amp; Disburse</a:t>
            </a:r>
            <a:endParaRPr lang="en-US" sz="1000" dirty="0">
              <a:solidFill>
                <a:srgbClr val="92D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120" y="2329934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Maker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7779" y="3320534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0" y="4234934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4752" y="5181084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cxnSp>
        <p:nvCxnSpPr>
          <p:cNvPr id="31" name="Curved Connector 30"/>
          <p:cNvCxnSpPr>
            <a:stCxn id="23" idx="3"/>
            <a:endCxn id="22" idx="0"/>
          </p:cNvCxnSpPr>
          <p:nvPr/>
        </p:nvCxnSpPr>
        <p:spPr>
          <a:xfrm>
            <a:off x="2308228" y="2544763"/>
            <a:ext cx="333762" cy="693737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2" idx="3"/>
            <a:endCxn id="37" idx="1"/>
          </p:cNvCxnSpPr>
          <p:nvPr/>
        </p:nvCxnSpPr>
        <p:spPr>
          <a:xfrm>
            <a:off x="2997980" y="3505200"/>
            <a:ext cx="365933" cy="4847"/>
          </a:xfrm>
          <a:prstGeom prst="curved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4" idx="3"/>
            <a:endCxn id="3" idx="1"/>
          </p:cNvCxnSpPr>
          <p:nvPr/>
        </p:nvCxnSpPr>
        <p:spPr>
          <a:xfrm>
            <a:off x="4419600" y="4387851"/>
            <a:ext cx="381000" cy="15616"/>
          </a:xfrm>
          <a:prstGeom prst="curved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iamond 2"/>
          <p:cNvSpPr/>
          <p:nvPr/>
        </p:nvSpPr>
        <p:spPr>
          <a:xfrm>
            <a:off x="4800600" y="4082534"/>
            <a:ext cx="685800" cy="641866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3363913" y="3174259"/>
            <a:ext cx="598487" cy="671575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urved Connector 39"/>
          <p:cNvCxnSpPr>
            <a:stCxn id="37" idx="2"/>
            <a:endCxn id="24" idx="1"/>
          </p:cNvCxnSpPr>
          <p:nvPr/>
        </p:nvCxnSpPr>
        <p:spPr>
          <a:xfrm rot="16200000" flipH="1">
            <a:off x="3503670" y="4005320"/>
            <a:ext cx="542017" cy="223043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048000" y="2300905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Verify </a:t>
            </a:r>
            <a:endParaRPr lang="en-US" sz="1000" dirty="0">
              <a:solidFill>
                <a:srgbClr val="92D050"/>
              </a:solidFill>
            </a:endParaRPr>
          </a:p>
        </p:txBody>
      </p:sp>
      <p:cxnSp>
        <p:nvCxnSpPr>
          <p:cNvPr id="42" name="Curved Connector 41"/>
          <p:cNvCxnSpPr>
            <a:stCxn id="37" idx="0"/>
            <a:endCxn id="41" idx="2"/>
          </p:cNvCxnSpPr>
          <p:nvPr/>
        </p:nvCxnSpPr>
        <p:spPr>
          <a:xfrm rot="16200000" flipV="1">
            <a:off x="3318952" y="2830053"/>
            <a:ext cx="339954" cy="348457"/>
          </a:xfrm>
          <a:prstGeom prst="curved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14800" y="3233654"/>
            <a:ext cx="71198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Confirm </a:t>
            </a:r>
            <a:r>
              <a:rPr lang="en-US" sz="1000" smtClean="0">
                <a:solidFill>
                  <a:srgbClr val="92D050"/>
                </a:solidFill>
              </a:rPr>
              <a:t>&amp; Release</a:t>
            </a:r>
            <a:endParaRPr lang="en-US" sz="1000">
              <a:solidFill>
                <a:srgbClr val="92D050"/>
              </a:solidFill>
            </a:endParaRPr>
          </a:p>
        </p:txBody>
      </p:sp>
      <p:cxnSp>
        <p:nvCxnSpPr>
          <p:cNvPr id="47" name="Curved Connector 46"/>
          <p:cNvCxnSpPr>
            <a:stCxn id="41" idx="1"/>
            <a:endCxn id="22" idx="0"/>
          </p:cNvCxnSpPr>
          <p:nvPr/>
        </p:nvCxnSpPr>
        <p:spPr>
          <a:xfrm rot="10800000" flipV="1">
            <a:off x="2641990" y="2567604"/>
            <a:ext cx="406010" cy="670895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6" idx="2"/>
            <a:endCxn id="24" idx="0"/>
          </p:cNvCxnSpPr>
          <p:nvPr/>
        </p:nvCxnSpPr>
        <p:spPr>
          <a:xfrm rot="5400000">
            <a:off x="4134797" y="3785157"/>
            <a:ext cx="354097" cy="317890"/>
          </a:xfrm>
          <a:prstGeom prst="curved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" idx="2"/>
            <a:endCxn id="25" idx="1"/>
          </p:cNvCxnSpPr>
          <p:nvPr/>
        </p:nvCxnSpPr>
        <p:spPr>
          <a:xfrm rot="16200000" flipH="1">
            <a:off x="4968875" y="4899025"/>
            <a:ext cx="654050" cy="304800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029200" y="2278063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Verify </a:t>
            </a:r>
            <a:endParaRPr lang="en-US" sz="1000" dirty="0">
              <a:solidFill>
                <a:srgbClr val="92D050"/>
              </a:solidFill>
            </a:endParaRPr>
          </a:p>
        </p:txBody>
      </p:sp>
      <p:cxnSp>
        <p:nvCxnSpPr>
          <p:cNvPr id="64" name="Curved Connector 63"/>
          <p:cNvCxnSpPr>
            <a:stCxn id="58" idx="1"/>
            <a:endCxn id="46" idx="0"/>
          </p:cNvCxnSpPr>
          <p:nvPr/>
        </p:nvCxnSpPr>
        <p:spPr>
          <a:xfrm rot="10800000" flipV="1">
            <a:off x="4470790" y="2544762"/>
            <a:ext cx="558410" cy="688891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3" idx="3"/>
            <a:endCxn id="58" idx="2"/>
          </p:cNvCxnSpPr>
          <p:nvPr/>
        </p:nvCxnSpPr>
        <p:spPr>
          <a:xfrm flipH="1" flipV="1">
            <a:off x="5295900" y="2811463"/>
            <a:ext cx="190500" cy="1592004"/>
          </a:xfrm>
          <a:prstGeom prst="curvedConnector4">
            <a:avLst>
              <a:gd name="adj1" fmla="val -120000"/>
              <a:gd name="adj2" fmla="val 60079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iangle 10"/>
          <p:cNvSpPr/>
          <p:nvPr/>
        </p:nvSpPr>
        <p:spPr>
          <a:xfrm rot="10800000">
            <a:off x="6781800" y="1981200"/>
            <a:ext cx="609600" cy="3886200"/>
          </a:xfrm>
          <a:prstGeom prst="triangle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100000">
                <a:srgbClr val="92D050"/>
              </a:gs>
              <a:gs pos="65000">
                <a:srgbClr val="92D05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48200" y="35898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37400" y="26754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400" y="1688273"/>
            <a:ext cx="1411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100</a:t>
            </a:r>
            <a:r>
              <a:rPr lang="en-US" sz="1400" b="1" smtClean="0"/>
              <a:t>% Consistent</a:t>
            </a:r>
            <a:endParaRPr lang="en-US" sz="1400" b="1"/>
          </a:p>
        </p:txBody>
      </p:sp>
      <p:sp>
        <p:nvSpPr>
          <p:cNvPr id="14" name="Pentagon 13"/>
          <p:cNvSpPr/>
          <p:nvPr/>
        </p:nvSpPr>
        <p:spPr>
          <a:xfrm rot="10800000">
            <a:off x="7391400" y="1942027"/>
            <a:ext cx="1505078" cy="11537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391399" y="5337373"/>
            <a:ext cx="147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Inconsistent [0%]</a:t>
            </a:r>
            <a:endParaRPr lang="en-US" sz="1400" b="1" dirty="0"/>
          </a:p>
        </p:txBody>
      </p:sp>
      <p:sp>
        <p:nvSpPr>
          <p:cNvPr id="49" name="Pentagon 48"/>
          <p:cNvSpPr/>
          <p:nvPr/>
        </p:nvSpPr>
        <p:spPr>
          <a:xfrm rot="10800000">
            <a:off x="7168478" y="5591127"/>
            <a:ext cx="1728000" cy="11537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418600" y="25908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7117872" y="4286639"/>
            <a:ext cx="2023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Manual Control Required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7027209" y="2238851"/>
            <a:ext cx="31403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800" smtClean="0">
                <a:latin typeface="Abadi MT Condensed Light" charset="0"/>
                <a:ea typeface="Abadi MT Condensed Light" charset="0"/>
                <a:cs typeface="Abadi MT Condensed Light" charset="0"/>
              </a:rPr>
              <a:t>}</a:t>
            </a:r>
            <a:endParaRPr lang="en-US" sz="21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638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18163"/>
            <a:ext cx="8229600" cy="8016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Auto-pilot – 3 manual process steps</a:t>
            </a:r>
            <a:endParaRPr lang="en-US" sz="2200" dirty="0"/>
          </a:p>
        </p:txBody>
      </p:sp>
      <p:sp>
        <p:nvSpPr>
          <p:cNvPr id="38" name="Triangle 37"/>
          <p:cNvSpPr/>
          <p:nvPr/>
        </p:nvSpPr>
        <p:spPr>
          <a:xfrm rot="5400000">
            <a:off x="2845135" y="3652861"/>
            <a:ext cx="3886200" cy="481529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79528" y="198120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12728" y="4876800"/>
            <a:ext cx="399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728" y="3048000"/>
            <a:ext cx="399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2728" y="3962400"/>
            <a:ext cx="399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12728" y="1981200"/>
            <a:ext cx="399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12728" y="5867400"/>
            <a:ext cx="3992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3120" y="2329934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Maker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7779" y="3320534"/>
            <a:ext cx="93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4234934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4752" y="5181084"/>
            <a:ext cx="10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447800" y="2300905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Verify </a:t>
            </a:r>
            <a:endParaRPr lang="en-US" sz="1000" dirty="0">
              <a:solidFill>
                <a:srgbClr val="92D05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14600" y="3233654"/>
            <a:ext cx="71198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Confirm </a:t>
            </a:r>
            <a:r>
              <a:rPr lang="en-US" sz="1000" smtClean="0">
                <a:solidFill>
                  <a:srgbClr val="92D050"/>
                </a:solidFill>
              </a:rPr>
              <a:t>&amp; Release</a:t>
            </a:r>
            <a:endParaRPr lang="en-US" sz="1000">
              <a:solidFill>
                <a:srgbClr val="92D050"/>
              </a:solidFill>
            </a:endParaRPr>
          </a:p>
        </p:txBody>
      </p:sp>
      <p:cxnSp>
        <p:nvCxnSpPr>
          <p:cNvPr id="41" name="Curved Connector 40"/>
          <p:cNvCxnSpPr>
            <a:stCxn id="37" idx="2"/>
          </p:cNvCxnSpPr>
          <p:nvPr/>
        </p:nvCxnSpPr>
        <p:spPr>
          <a:xfrm rot="16200000" flipH="1">
            <a:off x="1755853" y="2792952"/>
            <a:ext cx="755495" cy="838200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29000" y="2278063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92D050"/>
                </a:solidFill>
              </a:rPr>
              <a:t>Verify </a:t>
            </a:r>
            <a:endParaRPr lang="en-US" sz="1000" dirty="0">
              <a:solidFill>
                <a:srgbClr val="92D05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0800000" flipV="1">
            <a:off x="2870590" y="2544762"/>
            <a:ext cx="558410" cy="688891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048000" y="35898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837200" y="26754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818400" y="25908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94517" y="2410689"/>
            <a:ext cx="38948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/>
              <a:t>W</a:t>
            </a:r>
            <a:r>
              <a:rPr lang="en-US" sz="2400" dirty="0" smtClean="0"/>
              <a:t>orkflow of manual inputs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/>
              <a:t>Queue of Role/Tasks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/>
              <a:t>View 1+ Workflows</a:t>
            </a:r>
            <a:endParaRPr lang="en-US" sz="24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649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18163"/>
            <a:ext cx="8229600" cy="8016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Supervisor Mode – Hint &amp; Suggestions in Every Task</a:t>
            </a:r>
            <a:endParaRPr lang="en-US" sz="2200" dirty="0"/>
          </a:p>
        </p:txBody>
      </p: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9600" y="2004042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1</a:t>
            </a:r>
            <a:endParaRPr lang="en-US" sz="2800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676400" y="2936791"/>
            <a:ext cx="71198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3</a:t>
            </a:r>
          </a:p>
        </p:txBody>
      </p:sp>
      <p:cxnSp>
        <p:nvCxnSpPr>
          <p:cNvPr id="41" name="Curved Connector 40"/>
          <p:cNvCxnSpPr>
            <a:stCxn id="37" idx="2"/>
          </p:cNvCxnSpPr>
          <p:nvPr/>
        </p:nvCxnSpPr>
        <p:spPr>
          <a:xfrm rot="16200000" flipH="1">
            <a:off x="917653" y="2496089"/>
            <a:ext cx="755495" cy="838200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90800" y="1981200"/>
            <a:ext cx="533400" cy="533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2</a:t>
            </a:r>
          </a:p>
        </p:txBody>
      </p:sp>
      <p:cxnSp>
        <p:nvCxnSpPr>
          <p:cNvPr id="46" name="Curved Connector 45"/>
          <p:cNvCxnSpPr/>
          <p:nvPr/>
        </p:nvCxnSpPr>
        <p:spPr>
          <a:xfrm rot="10800000" flipV="1">
            <a:off x="2032390" y="2247899"/>
            <a:ext cx="558410" cy="688891"/>
          </a:xfrm>
          <a:prstGeom prst="curvedConnector2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209800" y="329293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99000" y="237853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980200" y="229393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4593476" y="2247899"/>
            <a:ext cx="3616566" cy="1333501"/>
          </a:xfrm>
          <a:prstGeom prst="wedgeRectCallout">
            <a:avLst>
              <a:gd name="adj1" fmla="val -89586"/>
              <a:gd name="adj2" fmla="val -3975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u="sng" dirty="0" smtClean="0"/>
              <a:t>Suggestion</a:t>
            </a:r>
            <a:r>
              <a:rPr lang="en-US" dirty="0" smtClean="0"/>
              <a:t>: Enter Name as “Xin Lao”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6303" y="240767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4621550" y="4759576"/>
            <a:ext cx="3616566" cy="1333501"/>
          </a:xfrm>
          <a:prstGeom prst="wedgeRectCallout">
            <a:avLst>
              <a:gd name="adj1" fmla="val -110434"/>
              <a:gd name="adj2" fmla="val -14802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u="sng" dirty="0"/>
              <a:t>Suggestion</a:t>
            </a:r>
            <a:r>
              <a:rPr lang="en-US" dirty="0"/>
              <a:t>: Details match 89%, You may Approve. View </a:t>
            </a:r>
            <a:r>
              <a:rPr lang="en-US" b="1" dirty="0">
                <a:solidFill>
                  <a:srgbClr val="0070C0"/>
                </a:solidFill>
              </a:rPr>
              <a:t>Details here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224819" y="43902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618000" y="4759576"/>
            <a:ext cx="3616566" cy="1333501"/>
          </a:xfrm>
          <a:prstGeom prst="wedgeRectCallout">
            <a:avLst>
              <a:gd name="adj1" fmla="val -38576"/>
              <a:gd name="adj2" fmla="val -21659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u="sng" dirty="0" smtClean="0"/>
              <a:t>Suggestion</a:t>
            </a:r>
            <a:r>
              <a:rPr lang="en-US" dirty="0" smtClean="0"/>
              <a:t>: Upload excel file for processing. View </a:t>
            </a:r>
            <a:r>
              <a:rPr lang="en-US" b="1" dirty="0" smtClean="0">
                <a:solidFill>
                  <a:srgbClr val="0070C0"/>
                </a:solidFill>
              </a:rPr>
              <a:t>File here.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42631" y="439765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885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evron 35"/>
          <p:cNvSpPr/>
          <p:nvPr/>
        </p:nvSpPr>
        <p:spPr>
          <a:xfrm>
            <a:off x="7276084" y="-3905"/>
            <a:ext cx="1867916" cy="457200"/>
          </a:xfrm>
          <a:prstGeom prst="chevron">
            <a:avLst>
              <a:gd name="adj" fmla="val 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Discovery     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18163"/>
            <a:ext cx="8229600" cy="8016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Discovery – End 2 End Workflow</a:t>
            </a:r>
            <a:endParaRPr lang="en-US" sz="2200" dirty="0"/>
          </a:p>
        </p:txBody>
      </p:sp>
      <p:sp>
        <p:nvSpPr>
          <p:cNvPr id="35" name="Chevron 34"/>
          <p:cNvSpPr/>
          <p:nvPr/>
        </p:nvSpPr>
        <p:spPr>
          <a:xfrm>
            <a:off x="5295900" y="-3905"/>
            <a:ext cx="24003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Supervisor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3810000" y="-3905"/>
            <a:ext cx="1752600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Auto-pilot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25146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219200" y="-3905"/>
            <a:ext cx="1543178" cy="457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-3905"/>
            <a:ext cx="1524000" cy="45720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Setup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745" y="488943"/>
            <a:ext cx="823664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4426" y="488943"/>
            <a:ext cx="928736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21" y="488943"/>
            <a:ext cx="902463" cy="576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34" y="492020"/>
            <a:ext cx="1111884" cy="5489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357" y="486220"/>
            <a:ext cx="1270804" cy="554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448025" y="2647950"/>
            <a:ext cx="2540000" cy="15621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90625" y="4394972"/>
            <a:ext cx="2540000" cy="15621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390875" y="4648033"/>
            <a:ext cx="2540000" cy="15621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4434" y="2928416"/>
            <a:ext cx="2540000" cy="15621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2401" y="1643084"/>
            <a:ext cx="2540000" cy="1562100"/>
          </a:xfrm>
          <a:prstGeom prst="rect">
            <a:avLst/>
          </a:prstGeom>
        </p:spPr>
      </p:pic>
      <p:sp>
        <p:nvSpPr>
          <p:cNvPr id="66" name="Triangle 65"/>
          <p:cNvSpPr/>
          <p:nvPr/>
        </p:nvSpPr>
        <p:spPr>
          <a:xfrm rot="5400000">
            <a:off x="2929458" y="3861336"/>
            <a:ext cx="3886200" cy="481529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246041" y="2410689"/>
            <a:ext cx="37433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400" dirty="0" smtClean="0"/>
              <a:t>Discover E2E Workflow view of Optimized Processes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/>
              <a:t>Integration opportunities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/>
              <a:t>View </a:t>
            </a:r>
            <a:r>
              <a:rPr lang="en-US" sz="2400" dirty="0" err="1" smtClean="0"/>
              <a:t>Realtime</a:t>
            </a:r>
            <a:r>
              <a:rPr lang="en-US" sz="2400" dirty="0" smtClean="0"/>
              <a:t> flows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400" dirty="0" smtClean="0"/>
              <a:t>Client Level Views of Tickets &amp; Requests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400" dirty="0" err="1" smtClean="0"/>
              <a:t>Contractization</a:t>
            </a:r>
            <a:r>
              <a:rPr lang="en-US" sz="2400" dirty="0" smtClean="0"/>
              <a:t> of value streams</a:t>
            </a:r>
          </a:p>
          <a:p>
            <a:pPr marL="342900" indent="-342900">
              <a:buFont typeface="Wingdings" charset="2"/>
              <a:buChar char="v"/>
            </a:pP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906212" y="124920"/>
            <a:ext cx="607659" cy="1378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740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Meet Our Industry Leading Enterprise Service Bots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17638"/>
            <a:ext cx="4572000" cy="5102499"/>
          </a:xfrm>
          <a:prstGeom prst="rect">
            <a:avLst/>
          </a:prstGeom>
        </p:spPr>
      </p:pic>
      <p:sp>
        <p:nvSpPr>
          <p:cNvPr id="5" name="Snip Single Corner Rectangle 4"/>
          <p:cNvSpPr/>
          <p:nvPr/>
        </p:nvSpPr>
        <p:spPr>
          <a:xfrm>
            <a:off x="304800" y="1417638"/>
            <a:ext cx="3268579" cy="4786848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Doc Guide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Legal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Document Sorter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Accountant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Risk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Supervisor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Project Planner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Capacity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Assistant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Call Router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News Scout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solidFill>
                  <a:srgbClr val="444444"/>
                </a:solidFill>
                <a:latin typeface="Arial" charset="0"/>
              </a:rPr>
              <a:t>Client Service</a:t>
            </a:r>
            <a:endParaRPr lang="en-US" sz="2400" b="0" i="0" dirty="0">
              <a:solidFill>
                <a:srgbClr val="444444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31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11994</TotalTime>
  <Words>425</Words>
  <Application>Microsoft Macintosh PowerPoint</Application>
  <PresentationFormat>On-screen Show (4:3)</PresentationFormat>
  <Paragraphs>153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Abadi MT Condensed Light</vt:lpstr>
      <vt:lpstr>Calibri</vt:lpstr>
      <vt:lpstr>Wingdings</vt:lpstr>
      <vt:lpstr>Arial</vt:lpstr>
      <vt:lpstr>Office Theme</vt:lpstr>
      <vt:lpstr>think-cell Slide</vt:lpstr>
      <vt:lpstr>Digital Transformation through Robotics Process Automation</vt:lpstr>
      <vt:lpstr>Sample Ideal Process 4 Bot/4 Steps/0 Degree</vt:lpstr>
      <vt:lpstr>Setup – Ideal Process Map for Workflow  4 Bot/4 Steps/0 Degree</vt:lpstr>
      <vt:lpstr>Learning – Real Process Map for Workflow  4 Bot/8 Steps/2 Degree</vt:lpstr>
      <vt:lpstr>Test – Evaluate consistency of generated model 100% consensus in 5 steps/3 require manual control</vt:lpstr>
      <vt:lpstr>Auto-pilot – 3 manual process steps</vt:lpstr>
      <vt:lpstr>Supervisor Mode – Hint &amp; Suggestions in Every Task</vt:lpstr>
      <vt:lpstr>Discovery – End 2 End Workflow</vt:lpstr>
      <vt:lpstr>Meet Our Industry Leading Enterprise Service Bots</vt:lpstr>
      <vt:lpstr>PowerPoint Presentation</vt:lpstr>
    </vt:vector>
  </TitlesOfParts>
  <Company>UBS AG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</dc:title>
  <dc:creator>Singh, Prabhat-Kumar</dc:creator>
  <cp:lastModifiedBy>Microsoft Office User</cp:lastModifiedBy>
  <cp:revision>75</cp:revision>
  <cp:lastPrinted>2016-10-23T16:55:35Z</cp:lastPrinted>
  <dcterms:created xsi:type="dcterms:W3CDTF">2016-10-12T04:26:26Z</dcterms:created>
  <dcterms:modified xsi:type="dcterms:W3CDTF">2016-10-23T17:03:25Z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IQPDocumentId">
    <vt:lpwstr>370c0144-5e2d-46b2-841b-c5dd0d543c05</vt:lpwstr>
  </property>
</Properties>
</file>